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59" r:id="rId6"/>
    <p:sldId id="260" r:id="rId7"/>
    <p:sldId id="261" r:id="rId8"/>
    <p:sldId id="263" r:id="rId9"/>
    <p:sldId id="269" r:id="rId10"/>
    <p:sldId id="272" r:id="rId11"/>
    <p:sldId id="273" r:id="rId12"/>
    <p:sldId id="274" r:id="rId13"/>
    <p:sldId id="275" r:id="rId14"/>
    <p:sldId id="266" r:id="rId15"/>
    <p:sldId id="268" r:id="rId16"/>
    <p:sldId id="270" r:id="rId17"/>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47A254-3B2A-4D6B-AC2D-FC80F9D7A10F}" v="1" dt="2020-12-21T22:35:54.0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Keating" userId="20923af2d5c49060" providerId="LiveId" clId="{C847A254-3B2A-4D6B-AC2D-FC80F9D7A10F}"/>
    <pc:docChg chg="custSel modSld">
      <pc:chgData name="Paul Keating" userId="20923af2d5c49060" providerId="LiveId" clId="{C847A254-3B2A-4D6B-AC2D-FC80F9D7A10F}" dt="2020-12-21T22:36:09.621" v="5" actId="14100"/>
      <pc:docMkLst>
        <pc:docMk/>
      </pc:docMkLst>
      <pc:sldChg chg="addSp delSp modSp mod">
        <pc:chgData name="Paul Keating" userId="20923af2d5c49060" providerId="LiveId" clId="{C847A254-3B2A-4D6B-AC2D-FC80F9D7A10F}" dt="2020-12-21T22:36:09.621" v="5" actId="14100"/>
        <pc:sldMkLst>
          <pc:docMk/>
          <pc:sldMk cId="798156360" sldId="269"/>
        </pc:sldMkLst>
        <pc:spChg chg="add del mod">
          <ac:chgData name="Paul Keating" userId="20923af2d5c49060" providerId="LiveId" clId="{C847A254-3B2A-4D6B-AC2D-FC80F9D7A10F}" dt="2020-12-21T22:35:54.095" v="1" actId="931"/>
          <ac:spMkLst>
            <pc:docMk/>
            <pc:sldMk cId="798156360" sldId="269"/>
            <ac:spMk id="4" creationId="{5CFBB9FC-F335-4158-A9C0-CCDDCA03A7AC}"/>
          </ac:spMkLst>
        </pc:spChg>
        <pc:picChg chg="del">
          <ac:chgData name="Paul Keating" userId="20923af2d5c49060" providerId="LiveId" clId="{C847A254-3B2A-4D6B-AC2D-FC80F9D7A10F}" dt="2020-12-21T22:32:15.373" v="0" actId="478"/>
          <ac:picMkLst>
            <pc:docMk/>
            <pc:sldMk cId="798156360" sldId="269"/>
            <ac:picMk id="5" creationId="{110953C2-483C-4200-BC77-06A4905E888E}"/>
          </ac:picMkLst>
        </pc:picChg>
        <pc:picChg chg="add mod">
          <ac:chgData name="Paul Keating" userId="20923af2d5c49060" providerId="LiveId" clId="{C847A254-3B2A-4D6B-AC2D-FC80F9D7A10F}" dt="2020-12-21T22:36:09.621" v="5" actId="14100"/>
          <ac:picMkLst>
            <pc:docMk/>
            <pc:sldMk cId="798156360" sldId="269"/>
            <ac:picMk id="5" creationId="{96954EA3-6B55-4B69-A179-5F398B08781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4082105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219348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46341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3916284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91668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4141044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3066581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2767249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261105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01B486-9975-43CF-AB4C-7CA169FAE766}" type="datetimeFigureOut">
              <a:rPr lang="en-NZ" smtClean="0"/>
              <a:t>22/12/2020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3536023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01B486-9975-43CF-AB4C-7CA169FAE766}" type="datetimeFigureOut">
              <a:rPr lang="en-NZ" smtClean="0"/>
              <a:t>22/12/2020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2705967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01B486-9975-43CF-AB4C-7CA169FAE766}" type="datetimeFigureOut">
              <a:rPr lang="en-NZ" smtClean="0"/>
              <a:t>22/12/2020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96673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01B486-9975-43CF-AB4C-7CA169FAE766}" type="datetimeFigureOut">
              <a:rPr lang="en-NZ" smtClean="0"/>
              <a:t>22/12/2020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4046952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1B486-9975-43CF-AB4C-7CA169FAE766}" type="datetimeFigureOut">
              <a:rPr lang="en-NZ" smtClean="0"/>
              <a:t>22/12/2020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3529478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01B486-9975-43CF-AB4C-7CA169FAE766}" type="datetimeFigureOut">
              <a:rPr lang="en-NZ" smtClean="0"/>
              <a:t>22/12/2020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243352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A01B486-9975-43CF-AB4C-7CA169FAE766}" type="datetimeFigureOut">
              <a:rPr lang="en-NZ" smtClean="0"/>
              <a:t>22/12/2020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B29DE1-1BE3-4E2B-B96E-17FB704DB23C}" type="slidenum">
              <a:rPr lang="en-NZ" smtClean="0"/>
              <a:t>‹#›</a:t>
            </a:fld>
            <a:endParaRPr lang="en-NZ"/>
          </a:p>
        </p:txBody>
      </p:sp>
    </p:spTree>
    <p:extLst>
      <p:ext uri="{BB962C8B-B14F-4D97-AF65-F5344CB8AC3E}">
        <p14:creationId xmlns:p14="http://schemas.microsoft.com/office/powerpoint/2010/main" val="2861985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01B486-9975-43CF-AB4C-7CA169FAE766}" type="datetimeFigureOut">
              <a:rPr lang="en-NZ" smtClean="0"/>
              <a:t>22/12/2020</a:t>
            </a:fld>
            <a:endParaRPr lang="en-N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B29DE1-1BE3-4E2B-B96E-17FB704DB23C}" type="slidenum">
              <a:rPr lang="en-NZ" smtClean="0"/>
              <a:t>‹#›</a:t>
            </a:fld>
            <a:endParaRPr lang="en-NZ"/>
          </a:p>
        </p:txBody>
      </p:sp>
    </p:spTree>
    <p:extLst>
      <p:ext uri="{BB962C8B-B14F-4D97-AF65-F5344CB8AC3E}">
        <p14:creationId xmlns:p14="http://schemas.microsoft.com/office/powerpoint/2010/main" val="3108805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paul@e-ko.n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totarasfortotaranui.org.n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B4406-A283-41C4-BE76-3DFFC1C0A26F}"/>
              </a:ext>
            </a:extLst>
          </p:cNvPr>
          <p:cNvSpPr>
            <a:spLocks noGrp="1"/>
          </p:cNvSpPr>
          <p:nvPr>
            <p:ph type="ctrTitle"/>
          </p:nvPr>
        </p:nvSpPr>
        <p:spPr>
          <a:xfrm>
            <a:off x="1507067" y="697584"/>
            <a:ext cx="7766936" cy="1329179"/>
          </a:xfrm>
        </p:spPr>
        <p:txBody>
          <a:bodyPr/>
          <a:lstStyle/>
          <a:p>
            <a:r>
              <a:rPr lang="en-NZ" dirty="0"/>
              <a:t>Guardians of the Sounds </a:t>
            </a:r>
          </a:p>
        </p:txBody>
      </p:sp>
      <p:sp>
        <p:nvSpPr>
          <p:cNvPr id="3" name="Subtitle 2">
            <a:extLst>
              <a:ext uri="{FF2B5EF4-FFF2-40B4-BE49-F238E27FC236}">
                <a16:creationId xmlns:a16="http://schemas.microsoft.com/office/drawing/2014/main" id="{BC886757-0D28-4509-8926-F21D0C322FC8}"/>
              </a:ext>
            </a:extLst>
          </p:cNvPr>
          <p:cNvSpPr>
            <a:spLocks noGrp="1"/>
          </p:cNvSpPr>
          <p:nvPr>
            <p:ph type="subTitle" idx="1"/>
          </p:nvPr>
        </p:nvSpPr>
        <p:spPr>
          <a:xfrm>
            <a:off x="1581150" y="2554665"/>
            <a:ext cx="6893547" cy="1432874"/>
          </a:xfrm>
        </p:spPr>
        <p:txBody>
          <a:bodyPr/>
          <a:lstStyle/>
          <a:p>
            <a:endParaRPr lang="en-NZ" dirty="0"/>
          </a:p>
          <a:p>
            <a:r>
              <a:rPr lang="en-NZ" sz="2400" b="1" dirty="0"/>
              <a:t>Annual General Meeting , 07</a:t>
            </a:r>
            <a:r>
              <a:rPr lang="en-NZ" sz="2400" b="1" baseline="30000" dirty="0"/>
              <a:t>th</a:t>
            </a:r>
            <a:r>
              <a:rPr lang="en-NZ" sz="2400" b="1" dirty="0"/>
              <a:t> September 2020 </a:t>
            </a:r>
          </a:p>
        </p:txBody>
      </p:sp>
      <p:sp>
        <p:nvSpPr>
          <p:cNvPr id="4" name="TextBox 3">
            <a:extLst>
              <a:ext uri="{FF2B5EF4-FFF2-40B4-BE49-F238E27FC236}">
                <a16:creationId xmlns:a16="http://schemas.microsoft.com/office/drawing/2014/main" id="{DBD097DA-C8FE-458F-9205-B9B8DF615B90}"/>
              </a:ext>
            </a:extLst>
          </p:cNvPr>
          <p:cNvSpPr txBox="1"/>
          <p:nvPr/>
        </p:nvSpPr>
        <p:spPr>
          <a:xfrm>
            <a:off x="2231599" y="4402318"/>
            <a:ext cx="6893547" cy="1477328"/>
          </a:xfrm>
          <a:prstGeom prst="rect">
            <a:avLst/>
          </a:prstGeom>
          <a:noFill/>
        </p:spPr>
        <p:txBody>
          <a:bodyPr wrap="square" rtlCol="0">
            <a:spAutoFit/>
          </a:bodyPr>
          <a:lstStyle/>
          <a:p>
            <a:r>
              <a:rPr lang="en-NZ" dirty="0"/>
              <a:t>Tell me if you like to Modern Chairman's Report</a:t>
            </a:r>
          </a:p>
          <a:p>
            <a:endParaRPr lang="en-NZ" dirty="0"/>
          </a:p>
          <a:p>
            <a:r>
              <a:rPr lang="en-NZ" dirty="0"/>
              <a:t>It will be posted on the GOS Website for Download </a:t>
            </a:r>
          </a:p>
          <a:p>
            <a:endParaRPr lang="en-NZ" dirty="0"/>
          </a:p>
          <a:p>
            <a:r>
              <a:rPr lang="en-NZ" dirty="0"/>
              <a:t>Emailed out to members of GOS  </a:t>
            </a:r>
          </a:p>
        </p:txBody>
      </p:sp>
    </p:spTree>
    <p:extLst>
      <p:ext uri="{BB962C8B-B14F-4D97-AF65-F5344CB8AC3E}">
        <p14:creationId xmlns:p14="http://schemas.microsoft.com/office/powerpoint/2010/main" val="384421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E3387-E0BF-444B-AEF0-283DB5F5400D}"/>
              </a:ext>
            </a:extLst>
          </p:cNvPr>
          <p:cNvSpPr>
            <a:spLocks noGrp="1"/>
          </p:cNvSpPr>
          <p:nvPr>
            <p:ph type="title"/>
          </p:nvPr>
        </p:nvSpPr>
        <p:spPr/>
        <p:txBody>
          <a:bodyPr/>
          <a:lstStyle/>
          <a:p>
            <a:r>
              <a:rPr lang="en-NZ" dirty="0"/>
              <a:t>HELP Needed for 2020 in Project </a:t>
            </a:r>
          </a:p>
        </p:txBody>
      </p:sp>
      <p:sp>
        <p:nvSpPr>
          <p:cNvPr id="3" name="Content Placeholder 2">
            <a:extLst>
              <a:ext uri="{FF2B5EF4-FFF2-40B4-BE49-F238E27FC236}">
                <a16:creationId xmlns:a16="http://schemas.microsoft.com/office/drawing/2014/main" id="{5CD32BD1-62BA-4913-B122-1F21C3C75548}"/>
              </a:ext>
            </a:extLst>
          </p:cNvPr>
          <p:cNvSpPr>
            <a:spLocks noGrp="1"/>
          </p:cNvSpPr>
          <p:nvPr>
            <p:ph idx="1"/>
          </p:nvPr>
        </p:nvSpPr>
        <p:spPr/>
        <p:txBody>
          <a:bodyPr/>
          <a:lstStyle/>
          <a:p>
            <a:r>
              <a:rPr lang="en-NZ" dirty="0"/>
              <a:t>Help to plant in Picton behind Rescue Centre during October ( 4 hours )</a:t>
            </a:r>
          </a:p>
          <a:p>
            <a:r>
              <a:rPr lang="en-NZ" dirty="0"/>
              <a:t>Help to plant out in Outer Sounds / Resolution Bay and Te </a:t>
            </a:r>
            <a:r>
              <a:rPr lang="en-NZ" dirty="0" err="1"/>
              <a:t>Ipapa</a:t>
            </a:r>
            <a:r>
              <a:rPr lang="en-NZ" dirty="0"/>
              <a:t> ( 1-2 Days)</a:t>
            </a:r>
          </a:p>
          <a:p>
            <a:r>
              <a:rPr lang="en-NZ" dirty="0"/>
              <a:t> Media campaign to promote a Marine Protected area .</a:t>
            </a:r>
          </a:p>
          <a:p>
            <a:r>
              <a:rPr lang="en-NZ" dirty="0"/>
              <a:t>Local community ( Sounds ) liaison to discuses proposal.</a:t>
            </a:r>
          </a:p>
          <a:p>
            <a:r>
              <a:rPr lang="en-NZ" dirty="0"/>
              <a:t>Social Media capable person for Public Support </a:t>
            </a:r>
          </a:p>
          <a:p>
            <a:endParaRPr lang="en-NZ" dirty="0"/>
          </a:p>
          <a:p>
            <a:endParaRPr lang="en-NZ" dirty="0"/>
          </a:p>
        </p:txBody>
      </p:sp>
    </p:spTree>
    <p:extLst>
      <p:ext uri="{BB962C8B-B14F-4D97-AF65-F5344CB8AC3E}">
        <p14:creationId xmlns:p14="http://schemas.microsoft.com/office/powerpoint/2010/main" val="1344924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557F8-722C-4679-827B-A1B6599FB34D}"/>
              </a:ext>
            </a:extLst>
          </p:cNvPr>
          <p:cNvSpPr>
            <a:spLocks noGrp="1"/>
          </p:cNvSpPr>
          <p:nvPr>
            <p:ph type="title"/>
          </p:nvPr>
        </p:nvSpPr>
        <p:spPr/>
        <p:txBody>
          <a:bodyPr/>
          <a:lstStyle/>
          <a:p>
            <a:r>
              <a:rPr lang="en-NZ" dirty="0"/>
              <a:t>New Zealand King Salmon – Clare Pinder</a:t>
            </a:r>
          </a:p>
        </p:txBody>
      </p:sp>
      <p:sp>
        <p:nvSpPr>
          <p:cNvPr id="3" name="Content Placeholder 2">
            <a:extLst>
              <a:ext uri="{FF2B5EF4-FFF2-40B4-BE49-F238E27FC236}">
                <a16:creationId xmlns:a16="http://schemas.microsoft.com/office/drawing/2014/main" id="{B08A17BE-537D-4BCC-8C80-F0EF7964B35E}"/>
              </a:ext>
            </a:extLst>
          </p:cNvPr>
          <p:cNvSpPr>
            <a:spLocks noGrp="1"/>
          </p:cNvSpPr>
          <p:nvPr>
            <p:ph idx="1"/>
          </p:nvPr>
        </p:nvSpPr>
        <p:spPr>
          <a:xfrm>
            <a:off x="677334" y="1497875"/>
            <a:ext cx="8596668" cy="4543488"/>
          </a:xfrm>
        </p:spPr>
        <p:txBody>
          <a:bodyPr>
            <a:noAutofit/>
          </a:bodyPr>
          <a:lstStyle/>
          <a:p>
            <a:r>
              <a:rPr lang="en-NZ" sz="1400" dirty="0">
                <a:effectLst/>
                <a:latin typeface="Calibri" panose="020F0502020204030204" pitchFamily="34" charset="0"/>
                <a:ea typeface="Calibri" panose="020F0502020204030204" pitchFamily="34" charset="0"/>
              </a:rPr>
              <a:t>The Guardians, Friends of Nelson Haven, </a:t>
            </a:r>
            <a:r>
              <a:rPr lang="en-NZ" sz="1400" dirty="0" err="1">
                <a:effectLst/>
                <a:latin typeface="Calibri" panose="020F0502020204030204" pitchFamily="34" charset="0"/>
                <a:ea typeface="Calibri" panose="020F0502020204030204" pitchFamily="34" charset="0"/>
              </a:rPr>
              <a:t>Keneperu</a:t>
            </a:r>
            <a:r>
              <a:rPr lang="en-NZ" sz="1400" dirty="0">
                <a:effectLst/>
                <a:latin typeface="Calibri" panose="020F0502020204030204" pitchFamily="34" charset="0"/>
                <a:ea typeface="Calibri" panose="020F0502020204030204" pitchFamily="34" charset="0"/>
              </a:rPr>
              <a:t> Central Sounds Residents Association (KCSRA) and Marlborough Environment Centre (MEC) have continued to work collaboratively together on resource consents and changes to resource consent conditions by NZ King Salmon.   </a:t>
            </a:r>
          </a:p>
          <a:p>
            <a:r>
              <a:rPr lang="en-NZ" sz="1400" dirty="0">
                <a:effectLst/>
                <a:latin typeface="Calibri" panose="020F0502020204030204" pitchFamily="34" charset="0"/>
                <a:ea typeface="Calibri" panose="020F0502020204030204" pitchFamily="34" charset="0"/>
              </a:rPr>
              <a:t> </a:t>
            </a:r>
            <a:r>
              <a:rPr lang="en-NZ" sz="1400" dirty="0" err="1">
                <a:effectLst/>
                <a:latin typeface="Calibri" panose="020F0502020204030204" pitchFamily="34" charset="0"/>
                <a:ea typeface="Calibri" panose="020F0502020204030204" pitchFamily="34" charset="0"/>
              </a:rPr>
              <a:t>Waitata</a:t>
            </a:r>
            <a:r>
              <a:rPr lang="en-NZ" sz="1400" dirty="0">
                <a:effectLst/>
                <a:latin typeface="Calibri" panose="020F0502020204030204" pitchFamily="34" charset="0"/>
                <a:ea typeface="Calibri" panose="020F0502020204030204" pitchFamily="34" charset="0"/>
              </a:rPr>
              <a:t> Reach consent to increase area by four pens. Rejected by Commissioner Mills as </a:t>
            </a:r>
            <a:r>
              <a:rPr lang="en-NZ" sz="1400" dirty="0" err="1">
                <a:effectLst/>
                <a:latin typeface="Calibri" panose="020F0502020204030204" pitchFamily="34" charset="0"/>
                <a:ea typeface="Calibri" panose="020F0502020204030204" pitchFamily="34" charset="0"/>
              </a:rPr>
              <a:t>Waitata</a:t>
            </a:r>
            <a:r>
              <a:rPr lang="en-NZ" sz="1400" dirty="0">
                <a:effectLst/>
                <a:latin typeface="Calibri" panose="020F0502020204030204" pitchFamily="34" charset="0"/>
                <a:ea typeface="Calibri" panose="020F0502020204030204" pitchFamily="34" charset="0"/>
              </a:rPr>
              <a:t> Reach is not meeting existing consent conditions on the depositional footprint. Further submissions made by NZKS to increase feed levels and alter consent condition on Best Practice Guidelines (BMP Guidelines) will be opposed (deadline 23</a:t>
            </a:r>
            <a:r>
              <a:rPr lang="en-NZ" sz="1400" baseline="30000" dirty="0">
                <a:effectLst/>
                <a:latin typeface="Calibri" panose="020F0502020204030204" pitchFamily="34" charset="0"/>
                <a:ea typeface="Calibri" panose="020F0502020204030204" pitchFamily="34" charset="0"/>
              </a:rPr>
              <a:t>rd</a:t>
            </a:r>
            <a:r>
              <a:rPr lang="en-NZ" sz="1400" dirty="0">
                <a:effectLst/>
                <a:latin typeface="Calibri" panose="020F0502020204030204" pitchFamily="34" charset="0"/>
                <a:ea typeface="Calibri" panose="020F0502020204030204" pitchFamily="34" charset="0"/>
              </a:rPr>
              <a:t> September 2020)</a:t>
            </a:r>
          </a:p>
          <a:p>
            <a:r>
              <a:rPr lang="en-NZ" sz="1400" dirty="0">
                <a:effectLst/>
                <a:latin typeface="Calibri" panose="020F0502020204030204" pitchFamily="34" charset="0"/>
                <a:ea typeface="Calibri" panose="020F0502020204030204" pitchFamily="34" charset="0"/>
              </a:rPr>
              <a:t>Ngamahau , </a:t>
            </a:r>
            <a:r>
              <a:rPr lang="en-NZ" sz="1400" dirty="0" err="1">
                <a:effectLst/>
                <a:latin typeface="Calibri" panose="020F0502020204030204" pitchFamily="34" charset="0"/>
                <a:ea typeface="Calibri" panose="020F0502020204030204" pitchFamily="34" charset="0"/>
              </a:rPr>
              <a:t>Kopaua</a:t>
            </a:r>
            <a:r>
              <a:rPr lang="en-NZ" sz="1400" dirty="0">
                <a:effectLst/>
                <a:latin typeface="Calibri" panose="020F0502020204030204" pitchFamily="34" charset="0"/>
                <a:ea typeface="Calibri" panose="020F0502020204030204" pitchFamily="34" charset="0"/>
              </a:rPr>
              <a:t> and Clay point Consents will al be </a:t>
            </a:r>
            <a:r>
              <a:rPr lang="en-NZ" sz="1400" dirty="0" err="1">
                <a:effectLst/>
                <a:latin typeface="Calibri" panose="020F0502020204030204" pitchFamily="34" charset="0"/>
                <a:ea typeface="Calibri" panose="020F0502020204030204" pitchFamily="34" charset="0"/>
              </a:rPr>
              <a:t>opossedas</a:t>
            </a:r>
            <a:r>
              <a:rPr lang="en-NZ" sz="1400" dirty="0">
                <a:effectLst/>
                <a:latin typeface="Calibri" panose="020F0502020204030204" pitchFamily="34" charset="0"/>
                <a:ea typeface="Calibri" panose="020F0502020204030204" pitchFamily="34" charset="0"/>
              </a:rPr>
              <a:t> they are Non Compliant consent to increase feed levels will be opposed as they are technically non-compliant. </a:t>
            </a:r>
          </a:p>
          <a:p>
            <a:pPr marL="457200"/>
            <a:r>
              <a:rPr lang="en-NZ" sz="1400" dirty="0">
                <a:effectLst/>
                <a:latin typeface="Calibri" panose="020F0502020204030204" pitchFamily="34" charset="0"/>
                <a:ea typeface="Calibri" panose="020F0502020204030204" pitchFamily="34" charset="0"/>
              </a:rPr>
              <a:t>Guardians and KCRSA submitted on Forestry supporting more stringent regulations on setbacks, runoff, and other environmental issues. The response from Council was weak but there were some minor wins. Friends submitted on Outstanding Character and the Guardians and KCSRA are supporting Friends via section 274 A of the Resource Management Act. Friends are funding this. MEC Submitting on NZKS ecologically significant marine sites.  Opposing Marine Farmers and other aquaculture appellants. MEC Submitting on NZKS ecologically significant marine sites.  Opposing Marine Farmers and other aquaculture appellants.</a:t>
            </a:r>
          </a:p>
        </p:txBody>
      </p:sp>
    </p:spTree>
    <p:extLst>
      <p:ext uri="{BB962C8B-B14F-4D97-AF65-F5344CB8AC3E}">
        <p14:creationId xmlns:p14="http://schemas.microsoft.com/office/powerpoint/2010/main" val="4041394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93BA-3120-4750-BF5D-EF731B690B8F}"/>
              </a:ext>
            </a:extLst>
          </p:cNvPr>
          <p:cNvSpPr>
            <a:spLocks noGrp="1"/>
          </p:cNvSpPr>
          <p:nvPr>
            <p:ph type="title"/>
          </p:nvPr>
        </p:nvSpPr>
        <p:spPr/>
        <p:txBody>
          <a:bodyPr/>
          <a:lstStyle/>
          <a:p>
            <a:r>
              <a:rPr lang="en-NZ" dirty="0"/>
              <a:t>New Zealand King Salmon</a:t>
            </a:r>
          </a:p>
        </p:txBody>
      </p:sp>
      <p:sp>
        <p:nvSpPr>
          <p:cNvPr id="3" name="Content Placeholder 2">
            <a:extLst>
              <a:ext uri="{FF2B5EF4-FFF2-40B4-BE49-F238E27FC236}">
                <a16:creationId xmlns:a16="http://schemas.microsoft.com/office/drawing/2014/main" id="{DC2D0626-1DC0-41AA-9418-C0DA932B174E}"/>
              </a:ext>
            </a:extLst>
          </p:cNvPr>
          <p:cNvSpPr>
            <a:spLocks noGrp="1"/>
          </p:cNvSpPr>
          <p:nvPr>
            <p:ph idx="1"/>
          </p:nvPr>
        </p:nvSpPr>
        <p:spPr>
          <a:xfrm>
            <a:off x="677334" y="1524001"/>
            <a:ext cx="8596668" cy="4517362"/>
          </a:xfrm>
        </p:spPr>
        <p:txBody>
          <a:bodyPr>
            <a:normAutofit/>
          </a:bodyPr>
          <a:lstStyle/>
          <a:p>
            <a:pPr marL="342900" lvl="0" indent="-342900">
              <a:buFont typeface="+mj-lt"/>
              <a:buAutoNum type="arabicPeriod"/>
            </a:pPr>
            <a:r>
              <a:rPr lang="en-NZ" sz="1800" dirty="0">
                <a:effectLst/>
                <a:latin typeface="Calibri" panose="020F0502020204030204" pitchFamily="34" charset="0"/>
                <a:ea typeface="Calibri" panose="020F0502020204030204" pitchFamily="34" charset="0"/>
              </a:rPr>
              <a:t>Cape Lambert. </a:t>
            </a:r>
          </a:p>
          <a:p>
            <a:pPr marL="457200"/>
            <a:r>
              <a:rPr lang="en-NZ" sz="1800" dirty="0">
                <a:effectLst/>
                <a:latin typeface="Calibri" panose="020F0502020204030204" pitchFamily="34" charset="0"/>
                <a:ea typeface="Calibri" panose="020F0502020204030204" pitchFamily="34" charset="0"/>
              </a:rPr>
              <a:t>Cape Lambert Submission to farm 172 hectares in Cook Strait (Outer Sounds). Underwater evidence has been gathered using and ROV (underwater video). GOS enabled this to be done after numerous frustrations with suppliers. A scientific expert has been hired to interpret the data, analyse reporting and evidence from </a:t>
            </a:r>
            <a:r>
              <a:rPr lang="en-NZ" sz="1800" dirty="0" err="1">
                <a:effectLst/>
                <a:latin typeface="Calibri" panose="020F0502020204030204" pitchFamily="34" charset="0"/>
                <a:ea typeface="Calibri" panose="020F0502020204030204" pitchFamily="34" charset="0"/>
              </a:rPr>
              <a:t>Cawthron</a:t>
            </a:r>
            <a:r>
              <a:rPr lang="en-NZ" sz="1800" dirty="0">
                <a:effectLst/>
                <a:latin typeface="Calibri" panose="020F0502020204030204" pitchFamily="34" charset="0"/>
                <a:ea typeface="Calibri" panose="020F0502020204030204" pitchFamily="34" charset="0"/>
              </a:rPr>
              <a:t> Institute (NZKS),  and present evidence at the hearing on behalf of Friends of Nelson Haven. Friends are leading the response with lawyer Julian Ironside who is an expert on the RMA. Friends are supported by the Guardians , KCSRA and Marlborough Environment Centre. </a:t>
            </a:r>
          </a:p>
          <a:p>
            <a:pPr marL="457200"/>
            <a:r>
              <a:rPr lang="en-NZ" sz="1800" dirty="0">
                <a:effectLst/>
                <a:latin typeface="Calibri" panose="020F0502020204030204" pitchFamily="34" charset="0"/>
                <a:ea typeface="Calibri" panose="020F0502020204030204" pitchFamily="34" charset="0"/>
              </a:rPr>
              <a:t>The hearing will be run by the Council which means that none of the groups are eligible for Government funding.  When a case is heard in the Environment Court there is the ability to apply for up to $40,000 for lawyers and expert witnesses. So far $20,000 has been raised against the cost of $25,000 of raising the appeal. If anyone is able to assist with a donation it would be greatly appreciated. </a:t>
            </a:r>
            <a:r>
              <a:rPr lang="en-NZ" dirty="0">
                <a:latin typeface="Calibri" panose="020F0502020204030204" pitchFamily="34" charset="0"/>
                <a:ea typeface="Calibri" panose="020F0502020204030204" pitchFamily="34" charset="0"/>
              </a:rPr>
              <a:t>$</a:t>
            </a:r>
            <a:r>
              <a:rPr lang="en-NZ" dirty="0">
                <a:solidFill>
                  <a:srgbClr val="FF0000"/>
                </a:solidFill>
                <a:latin typeface="Calibri" panose="020F0502020204030204" pitchFamily="34" charset="0"/>
                <a:ea typeface="Calibri" panose="020F0502020204030204" pitchFamily="34" charset="0"/>
              </a:rPr>
              <a:t>5000 is Needed – GOS to give $500</a:t>
            </a:r>
            <a:endParaRPr lang="en-NZ" sz="1800" dirty="0">
              <a:solidFill>
                <a:srgbClr val="FF0000"/>
              </a:solidFill>
              <a:effectLst/>
              <a:latin typeface="Calibri" panose="020F0502020204030204" pitchFamily="34" charset="0"/>
              <a:ea typeface="Calibri" panose="020F0502020204030204" pitchFamily="34" charset="0"/>
            </a:endParaRPr>
          </a:p>
          <a:p>
            <a:pPr marL="457200"/>
            <a:endParaRPr lang="en-NZ" dirty="0"/>
          </a:p>
        </p:txBody>
      </p:sp>
    </p:spTree>
    <p:extLst>
      <p:ext uri="{BB962C8B-B14F-4D97-AF65-F5344CB8AC3E}">
        <p14:creationId xmlns:p14="http://schemas.microsoft.com/office/powerpoint/2010/main" val="773875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81B15-4EF3-4B06-AF28-969F93999A0D}"/>
              </a:ext>
            </a:extLst>
          </p:cNvPr>
          <p:cNvSpPr>
            <a:spLocks noGrp="1"/>
          </p:cNvSpPr>
          <p:nvPr>
            <p:ph type="title"/>
          </p:nvPr>
        </p:nvSpPr>
        <p:spPr/>
        <p:txBody>
          <a:bodyPr/>
          <a:lstStyle/>
          <a:p>
            <a:r>
              <a:rPr lang="en-NZ" dirty="0"/>
              <a:t>Forestry in the Sounds . MEP. </a:t>
            </a:r>
          </a:p>
        </p:txBody>
      </p:sp>
      <p:sp>
        <p:nvSpPr>
          <p:cNvPr id="3" name="Content Placeholder 2">
            <a:extLst>
              <a:ext uri="{FF2B5EF4-FFF2-40B4-BE49-F238E27FC236}">
                <a16:creationId xmlns:a16="http://schemas.microsoft.com/office/drawing/2014/main" id="{B4C1DE02-913B-4382-B1B0-D6D940173E4A}"/>
              </a:ext>
            </a:extLst>
          </p:cNvPr>
          <p:cNvSpPr>
            <a:spLocks noGrp="1"/>
          </p:cNvSpPr>
          <p:nvPr>
            <p:ph idx="1"/>
          </p:nvPr>
        </p:nvSpPr>
        <p:spPr/>
        <p:txBody>
          <a:bodyPr/>
          <a:lstStyle/>
          <a:p>
            <a:r>
              <a:rPr lang="en-NZ" sz="1800" dirty="0">
                <a:effectLst/>
                <a:latin typeface="Calibri" panose="020F0502020204030204" pitchFamily="34" charset="0"/>
                <a:ea typeface="Calibri" panose="020F0502020204030204" pitchFamily="34" charset="0"/>
              </a:rPr>
              <a:t>Guardians and KCRSA submitted on Forestry supporting more stringent regulations on setbacks, runoff, and other environmental issues. The response from Council was weak but there were some minor wins. </a:t>
            </a:r>
          </a:p>
          <a:p>
            <a:r>
              <a:rPr lang="en-NZ" sz="1800" dirty="0">
                <a:effectLst/>
                <a:latin typeface="Calibri" panose="020F0502020204030204" pitchFamily="34" charset="0"/>
                <a:ea typeface="Calibri" panose="020F0502020204030204" pitchFamily="34" charset="0"/>
              </a:rPr>
              <a:t>Friends submitted on Outstanding Character and the Guardians and KCSRA are supporting Friends via section 274 A of the Resource Management Act. Friends are funding this. MEC Submitting on NZKS ecologically significant marine sites. </a:t>
            </a:r>
          </a:p>
          <a:p>
            <a:r>
              <a:rPr lang="en-NZ" sz="1800" dirty="0">
                <a:effectLst/>
                <a:latin typeface="Calibri" panose="020F0502020204030204" pitchFamily="34" charset="0"/>
                <a:ea typeface="Calibri" panose="020F0502020204030204" pitchFamily="34" charset="0"/>
              </a:rPr>
              <a:t> Opposing Marine Farmers and other aquaculture appellants. MEC Submitting on NZKS ecologically significant marine sites.  </a:t>
            </a:r>
          </a:p>
          <a:p>
            <a:r>
              <a:rPr lang="en-NZ" dirty="0">
                <a:latin typeface="Calibri" panose="020F0502020204030204" pitchFamily="34" charset="0"/>
                <a:ea typeface="Calibri" panose="020F0502020204030204" pitchFamily="34" charset="0"/>
              </a:rPr>
              <a:t>Bill Foster has pointed out that NO one is happy with MEP and council are now tied up in litigation over it. </a:t>
            </a:r>
            <a:endParaRPr lang="en-NZ" sz="1800" dirty="0">
              <a:effectLst/>
              <a:latin typeface="Calibri" panose="020F0502020204030204" pitchFamily="34" charset="0"/>
              <a:ea typeface="Calibri" panose="020F0502020204030204" pitchFamily="34" charset="0"/>
            </a:endParaRPr>
          </a:p>
          <a:p>
            <a:endParaRPr lang="en-NZ" dirty="0"/>
          </a:p>
        </p:txBody>
      </p:sp>
    </p:spTree>
    <p:extLst>
      <p:ext uri="{BB962C8B-B14F-4D97-AF65-F5344CB8AC3E}">
        <p14:creationId xmlns:p14="http://schemas.microsoft.com/office/powerpoint/2010/main" val="1215217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F438F-A3B5-45D9-AD57-C850DF51A843}"/>
              </a:ext>
            </a:extLst>
          </p:cNvPr>
          <p:cNvSpPr>
            <a:spLocks noGrp="1"/>
          </p:cNvSpPr>
          <p:nvPr>
            <p:ph type="title"/>
          </p:nvPr>
        </p:nvSpPr>
        <p:spPr/>
        <p:txBody>
          <a:bodyPr/>
          <a:lstStyle/>
          <a:p>
            <a:r>
              <a:rPr lang="en-NZ" dirty="0"/>
              <a:t>Other Issues </a:t>
            </a:r>
          </a:p>
        </p:txBody>
      </p:sp>
      <p:sp>
        <p:nvSpPr>
          <p:cNvPr id="3" name="Content Placeholder 2">
            <a:extLst>
              <a:ext uri="{FF2B5EF4-FFF2-40B4-BE49-F238E27FC236}">
                <a16:creationId xmlns:a16="http://schemas.microsoft.com/office/drawing/2014/main" id="{920917E2-FFCC-4D6E-B096-B53737994CAC}"/>
              </a:ext>
            </a:extLst>
          </p:cNvPr>
          <p:cNvSpPr>
            <a:spLocks noGrp="1"/>
          </p:cNvSpPr>
          <p:nvPr>
            <p:ph idx="1"/>
          </p:nvPr>
        </p:nvSpPr>
        <p:spPr/>
        <p:txBody>
          <a:bodyPr>
            <a:normAutofit/>
          </a:bodyPr>
          <a:lstStyle/>
          <a:p>
            <a:r>
              <a:rPr lang="en-NZ" dirty="0"/>
              <a:t>Any other issues to discuss ?</a:t>
            </a:r>
          </a:p>
          <a:p>
            <a:endParaRPr lang="en-NZ" dirty="0"/>
          </a:p>
          <a:p>
            <a:r>
              <a:rPr lang="en-NZ" dirty="0"/>
              <a:t>Questions to the Chair ? </a:t>
            </a:r>
          </a:p>
          <a:p>
            <a:endParaRPr lang="en-NZ" dirty="0"/>
          </a:p>
          <a:p>
            <a:r>
              <a:rPr lang="en-NZ" dirty="0"/>
              <a:t>New Committee Members ? </a:t>
            </a:r>
          </a:p>
          <a:p>
            <a:endParaRPr lang="en-NZ" dirty="0"/>
          </a:p>
        </p:txBody>
      </p:sp>
    </p:spTree>
    <p:extLst>
      <p:ext uri="{BB962C8B-B14F-4D97-AF65-F5344CB8AC3E}">
        <p14:creationId xmlns:p14="http://schemas.microsoft.com/office/powerpoint/2010/main" val="3625647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4F81-B4C3-4B2E-9A88-335CAB0ACF27}"/>
              </a:ext>
            </a:extLst>
          </p:cNvPr>
          <p:cNvSpPr>
            <a:spLocks noGrp="1"/>
          </p:cNvSpPr>
          <p:nvPr>
            <p:ph type="title"/>
          </p:nvPr>
        </p:nvSpPr>
        <p:spPr/>
        <p:txBody>
          <a:bodyPr/>
          <a:lstStyle/>
          <a:p>
            <a:r>
              <a:rPr lang="en-NZ" dirty="0"/>
              <a:t>How can you help ! </a:t>
            </a:r>
          </a:p>
        </p:txBody>
      </p:sp>
      <p:sp>
        <p:nvSpPr>
          <p:cNvPr id="3" name="Content Placeholder 2">
            <a:extLst>
              <a:ext uri="{FF2B5EF4-FFF2-40B4-BE49-F238E27FC236}">
                <a16:creationId xmlns:a16="http://schemas.microsoft.com/office/drawing/2014/main" id="{C58BA6BC-3145-41E3-B949-C5380470A761}"/>
              </a:ext>
            </a:extLst>
          </p:cNvPr>
          <p:cNvSpPr>
            <a:spLocks noGrp="1"/>
          </p:cNvSpPr>
          <p:nvPr>
            <p:ph idx="1"/>
          </p:nvPr>
        </p:nvSpPr>
        <p:spPr/>
        <p:txBody>
          <a:bodyPr/>
          <a:lstStyle/>
          <a:p>
            <a:pPr marL="0" indent="0">
              <a:buNone/>
            </a:pPr>
            <a:endParaRPr lang="en-NZ" dirty="0"/>
          </a:p>
          <a:p>
            <a:r>
              <a:rPr lang="en-NZ" dirty="0"/>
              <a:t>Help with News updates – Send to </a:t>
            </a:r>
            <a:r>
              <a:rPr lang="en-NZ" dirty="0">
                <a:hlinkClick r:id="rId2"/>
              </a:rPr>
              <a:t>paul@e-ko.nz</a:t>
            </a:r>
            <a:r>
              <a:rPr lang="en-NZ" dirty="0"/>
              <a:t> for posting</a:t>
            </a:r>
          </a:p>
          <a:p>
            <a:r>
              <a:rPr lang="en-NZ" dirty="0"/>
              <a:t>Help with Website operations / Database (emailing list) </a:t>
            </a:r>
          </a:p>
          <a:p>
            <a:r>
              <a:rPr lang="en-NZ" dirty="0"/>
              <a:t>Help with Projects- see Paul </a:t>
            </a:r>
          </a:p>
          <a:p>
            <a:r>
              <a:rPr lang="en-NZ" dirty="0"/>
              <a:t>Tell everyone in the Community to join GOS </a:t>
            </a:r>
          </a:p>
          <a:p>
            <a:r>
              <a:rPr lang="en-NZ" dirty="0"/>
              <a:t>Help plant Trees October 2020. </a:t>
            </a:r>
          </a:p>
          <a:p>
            <a:r>
              <a:rPr lang="en-NZ" dirty="0"/>
              <a:t>Pay up Subs , $25.00 Single $35 Family  GOS Website </a:t>
            </a:r>
          </a:p>
          <a:p>
            <a:endParaRPr lang="en-NZ" dirty="0"/>
          </a:p>
          <a:p>
            <a:r>
              <a:rPr lang="en-NZ" dirty="0"/>
              <a:t>Thanks for your Support </a:t>
            </a:r>
            <a:r>
              <a:rPr lang="en-NZ" dirty="0">
                <a:sym typeface="Wingdings" panose="05000000000000000000" pitchFamily="2" charset="2"/>
              </a:rPr>
              <a:t> </a:t>
            </a:r>
            <a:endParaRPr lang="en-NZ" dirty="0"/>
          </a:p>
        </p:txBody>
      </p:sp>
    </p:spTree>
    <p:extLst>
      <p:ext uri="{BB962C8B-B14F-4D97-AF65-F5344CB8AC3E}">
        <p14:creationId xmlns:p14="http://schemas.microsoft.com/office/powerpoint/2010/main" val="2525380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lose up of a sign&#10;&#10;Description generated with very high confidence">
            <a:extLst>
              <a:ext uri="{FF2B5EF4-FFF2-40B4-BE49-F238E27FC236}">
                <a16:creationId xmlns:a16="http://schemas.microsoft.com/office/drawing/2014/main" id="{439E9261-9363-42CC-A775-AEA880FAB43F}"/>
              </a:ext>
            </a:extLst>
          </p:cNvPr>
          <p:cNvPicPr>
            <a:picLocks noChangeAspect="1"/>
          </p:cNvPicPr>
          <p:nvPr/>
        </p:nvPicPr>
        <p:blipFill rotWithShape="1">
          <a:blip r:embed="rId2">
            <a:extLst>
              <a:ext uri="{28A0092B-C50C-407E-A947-70E740481C1C}">
                <a14:useLocalDpi xmlns:a14="http://schemas.microsoft.com/office/drawing/2010/main" val="0"/>
              </a:ext>
            </a:extLst>
          </a:blip>
          <a:srcRect t="3869" r="1" b="9564"/>
          <a:stretch/>
        </p:blipFill>
        <p:spPr>
          <a:xfrm>
            <a:off x="4269854" y="-1"/>
            <a:ext cx="7922146" cy="6858001"/>
          </a:xfrm>
          <a:custGeom>
            <a:avLst/>
            <a:gdLst>
              <a:gd name="connsiteX0" fmla="*/ 379987 w 7922146"/>
              <a:gd name="connsiteY0" fmla="*/ 0 h 6858001"/>
              <a:gd name="connsiteX1" fmla="*/ 5304971 w 7922146"/>
              <a:gd name="connsiteY1" fmla="*/ 0 h 6858001"/>
              <a:gd name="connsiteX2" fmla="*/ 7065281 w 7922146"/>
              <a:gd name="connsiteY2" fmla="*/ 0 h 6858001"/>
              <a:gd name="connsiteX3" fmla="*/ 7397540 w 7922146"/>
              <a:gd name="connsiteY3" fmla="*/ 0 h 6858001"/>
              <a:gd name="connsiteX4" fmla="*/ 7397540 w 7922146"/>
              <a:gd name="connsiteY4" fmla="*/ 1 h 6858001"/>
              <a:gd name="connsiteX5" fmla="*/ 7922146 w 7922146"/>
              <a:gd name="connsiteY5" fmla="*/ 1 h 6858001"/>
              <a:gd name="connsiteX6" fmla="*/ 7922146 w 7922146"/>
              <a:gd name="connsiteY6" fmla="*/ 6858001 h 6858001"/>
              <a:gd name="connsiteX7" fmla="*/ 7065281 w 7922146"/>
              <a:gd name="connsiteY7" fmla="*/ 6858001 h 6858001"/>
              <a:gd name="connsiteX8" fmla="*/ 7065281 w 7922146"/>
              <a:gd name="connsiteY8" fmla="*/ 6858000 h 6858001"/>
              <a:gd name="connsiteX9" fmla="*/ 5932989 w 7922146"/>
              <a:gd name="connsiteY9" fmla="*/ 6858000 h 6858001"/>
              <a:gd name="connsiteX10" fmla="*/ 5932989 w 7922146"/>
              <a:gd name="connsiteY10" fmla="*/ 6858001 h 6858001"/>
              <a:gd name="connsiteX11" fmla="*/ 27809 w 7922146"/>
              <a:gd name="connsiteY11" fmla="*/ 6858001 h 6858001"/>
              <a:gd name="connsiteX12" fmla="*/ 1803228 w 7922146"/>
              <a:gd name="connsiteY12" fmla="*/ 4521201 h 6858001"/>
              <a:gd name="connsiteX13" fmla="*/ 0 w 7922146"/>
              <a:gd name="connsiteY13" fmla="*/ 0 h 6858001"/>
              <a:gd name="connsiteX14" fmla="*/ 379987 w 7922146"/>
              <a:gd name="connsiteY14" fmla="*/ 0 h 6858001"/>
              <a:gd name="connsiteX15" fmla="*/ 0 w 7922146"/>
              <a:gd name="connsiteY15" fmla="*/ 40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cxnSp>
        <p:nvCxnSpPr>
          <p:cNvPr id="10" name="Straight Connector 9">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73BCC47-686F-41A9-B65E-A58C840C6E70}"/>
              </a:ext>
            </a:extLst>
          </p:cNvPr>
          <p:cNvSpPr>
            <a:spLocks noGrp="1"/>
          </p:cNvSpPr>
          <p:nvPr>
            <p:ph type="title"/>
          </p:nvPr>
        </p:nvSpPr>
        <p:spPr>
          <a:xfrm>
            <a:off x="677333" y="609600"/>
            <a:ext cx="3851123" cy="1320800"/>
          </a:xfrm>
        </p:spPr>
        <p:txBody>
          <a:bodyPr>
            <a:normAutofit/>
          </a:bodyPr>
          <a:lstStyle/>
          <a:p>
            <a:r>
              <a:rPr lang="en-NZ" dirty="0"/>
              <a:t>Remember our Mission!</a:t>
            </a:r>
          </a:p>
        </p:txBody>
      </p:sp>
      <p:sp>
        <p:nvSpPr>
          <p:cNvPr id="3" name="Content Placeholder 2">
            <a:extLst>
              <a:ext uri="{FF2B5EF4-FFF2-40B4-BE49-F238E27FC236}">
                <a16:creationId xmlns:a16="http://schemas.microsoft.com/office/drawing/2014/main" id="{EFDAA355-A3C8-4B3C-89E0-C263754B8E19}"/>
              </a:ext>
            </a:extLst>
          </p:cNvPr>
          <p:cNvSpPr>
            <a:spLocks noGrp="1"/>
          </p:cNvSpPr>
          <p:nvPr>
            <p:ph idx="1"/>
          </p:nvPr>
        </p:nvSpPr>
        <p:spPr>
          <a:xfrm>
            <a:off x="677334" y="2160589"/>
            <a:ext cx="3851122" cy="3880773"/>
          </a:xfrm>
        </p:spPr>
        <p:txBody>
          <a:bodyPr>
            <a:normAutofit/>
          </a:bodyPr>
          <a:lstStyle/>
          <a:p>
            <a:pPr marL="0" indent="0">
              <a:buNone/>
            </a:pPr>
            <a:endParaRPr lang="en-NZ" b="1" i="1" dirty="0"/>
          </a:p>
          <a:p>
            <a:pPr marL="0" indent="0">
              <a:buNone/>
            </a:pPr>
            <a:r>
              <a:rPr lang="en-NZ" sz="4000" b="1" i="1" dirty="0"/>
              <a:t>	</a:t>
            </a:r>
            <a:r>
              <a:rPr lang="en-NZ" sz="4000" b="1" i="1" dirty="0">
                <a:latin typeface="Monotype Corsiva" panose="03010101010201010101" pitchFamily="66" charset="0"/>
              </a:rPr>
              <a:t>“To Save the Sounds for Future Generations”</a:t>
            </a:r>
            <a:endParaRPr lang="en-NZ" sz="4000" dirty="0">
              <a:latin typeface="Monotype Corsiva" panose="03010101010201010101" pitchFamily="66" charset="0"/>
            </a:endParaRPr>
          </a:p>
          <a:p>
            <a:endParaRPr lang="en-NZ" dirty="0"/>
          </a:p>
        </p:txBody>
      </p:sp>
    </p:spTree>
    <p:extLst>
      <p:ext uri="{BB962C8B-B14F-4D97-AF65-F5344CB8AC3E}">
        <p14:creationId xmlns:p14="http://schemas.microsoft.com/office/powerpoint/2010/main" val="298265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D258A-4FA8-48E7-88E7-1C312376FA9F}"/>
              </a:ext>
            </a:extLst>
          </p:cNvPr>
          <p:cNvSpPr>
            <a:spLocks noGrp="1"/>
          </p:cNvSpPr>
          <p:nvPr>
            <p:ph type="title"/>
          </p:nvPr>
        </p:nvSpPr>
        <p:spPr/>
        <p:txBody>
          <a:bodyPr/>
          <a:lstStyle/>
          <a:p>
            <a:r>
              <a:rPr lang="en-NZ" dirty="0"/>
              <a:t>Welcome , Kia Ora to all </a:t>
            </a:r>
          </a:p>
        </p:txBody>
      </p:sp>
      <p:sp>
        <p:nvSpPr>
          <p:cNvPr id="3" name="Content Placeholder 2">
            <a:extLst>
              <a:ext uri="{FF2B5EF4-FFF2-40B4-BE49-F238E27FC236}">
                <a16:creationId xmlns:a16="http://schemas.microsoft.com/office/drawing/2014/main" id="{D93BDAA9-08D0-4FF3-8E7C-61F2C8192872}"/>
              </a:ext>
            </a:extLst>
          </p:cNvPr>
          <p:cNvSpPr>
            <a:spLocks noGrp="1"/>
          </p:cNvSpPr>
          <p:nvPr>
            <p:ph idx="1"/>
          </p:nvPr>
        </p:nvSpPr>
        <p:spPr/>
        <p:txBody>
          <a:bodyPr/>
          <a:lstStyle/>
          <a:p>
            <a:pPr marL="0" indent="0">
              <a:buNone/>
            </a:pPr>
            <a:r>
              <a:rPr lang="en-NZ" dirty="0"/>
              <a:t> </a:t>
            </a:r>
          </a:p>
          <a:p>
            <a:r>
              <a:rPr lang="en-NZ" dirty="0"/>
              <a:t>Hope you all had a good year enjoying the beautiful Marlborough Sounds. With COVID now in our lives , appreciating what we have here and protecting it is even more important . Thanks to all members for your Support.  </a:t>
            </a:r>
          </a:p>
          <a:p>
            <a:endParaRPr lang="en-NZ" b="1" i="1" dirty="0"/>
          </a:p>
          <a:p>
            <a:r>
              <a:rPr lang="en-NZ" b="1" i="1" dirty="0"/>
              <a:t>                Our Mission as Guardians of the Sounds is to </a:t>
            </a:r>
            <a:endParaRPr lang="en-NZ" dirty="0"/>
          </a:p>
          <a:p>
            <a:br>
              <a:rPr lang="en-NZ" b="1" i="1" dirty="0"/>
            </a:br>
            <a:r>
              <a:rPr lang="en-NZ" b="1" i="1" dirty="0"/>
              <a:t>                “Save the Sounds for Future Generations ……….</a:t>
            </a:r>
          </a:p>
          <a:p>
            <a:endParaRPr lang="en-NZ" dirty="0"/>
          </a:p>
          <a:p>
            <a:pPr marL="0" indent="0">
              <a:buNone/>
            </a:pPr>
            <a:endParaRPr lang="en-NZ" dirty="0"/>
          </a:p>
        </p:txBody>
      </p:sp>
    </p:spTree>
    <p:extLst>
      <p:ext uri="{BB962C8B-B14F-4D97-AF65-F5344CB8AC3E}">
        <p14:creationId xmlns:p14="http://schemas.microsoft.com/office/powerpoint/2010/main" val="154985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A2FA3-F639-4A4F-82C2-0151FEB89084}"/>
              </a:ext>
            </a:extLst>
          </p:cNvPr>
          <p:cNvSpPr>
            <a:spLocks noGrp="1"/>
          </p:cNvSpPr>
          <p:nvPr>
            <p:ph type="title"/>
          </p:nvPr>
        </p:nvSpPr>
        <p:spPr/>
        <p:txBody>
          <a:bodyPr/>
          <a:lstStyle/>
          <a:p>
            <a:r>
              <a:rPr lang="en-NZ" dirty="0"/>
              <a:t>Special thanks for Support  </a:t>
            </a:r>
          </a:p>
        </p:txBody>
      </p:sp>
      <p:sp>
        <p:nvSpPr>
          <p:cNvPr id="3" name="Content Placeholder 2">
            <a:extLst>
              <a:ext uri="{FF2B5EF4-FFF2-40B4-BE49-F238E27FC236}">
                <a16:creationId xmlns:a16="http://schemas.microsoft.com/office/drawing/2014/main" id="{CD365FE5-3A3F-4FA4-9768-C97AFEA203EB}"/>
              </a:ext>
            </a:extLst>
          </p:cNvPr>
          <p:cNvSpPr>
            <a:spLocks noGrp="1"/>
          </p:cNvSpPr>
          <p:nvPr>
            <p:ph idx="1"/>
          </p:nvPr>
        </p:nvSpPr>
        <p:spPr/>
        <p:txBody>
          <a:bodyPr/>
          <a:lstStyle/>
          <a:p>
            <a:r>
              <a:rPr lang="en-NZ" dirty="0"/>
              <a:t>Peter Beech 					: Our Patron </a:t>
            </a:r>
          </a:p>
          <a:p>
            <a:r>
              <a:rPr lang="en-NZ" dirty="0"/>
              <a:t>Bill Foster  		          	       : Deputy Chairman </a:t>
            </a:r>
          </a:p>
          <a:p>
            <a:r>
              <a:rPr lang="en-NZ" dirty="0"/>
              <a:t>Clare Pinder 				       : Treasurer ( special thanks )</a:t>
            </a:r>
          </a:p>
          <a:p>
            <a:r>
              <a:rPr lang="en-NZ" dirty="0"/>
              <a:t>Martin Pinder 					: Committee Member (</a:t>
            </a:r>
            <a:r>
              <a:rPr lang="en-NZ" dirty="0" err="1"/>
              <a:t>facebook</a:t>
            </a:r>
            <a:r>
              <a:rPr lang="en-NZ" dirty="0"/>
              <a:t>)</a:t>
            </a:r>
          </a:p>
          <a:p>
            <a:r>
              <a:rPr lang="en-NZ" dirty="0"/>
              <a:t>Carolyn Edwards     			: Secretary </a:t>
            </a:r>
          </a:p>
          <a:p>
            <a:r>
              <a:rPr lang="en-NZ" dirty="0"/>
              <a:t>Committee Members                 : New and Old Committee members </a:t>
            </a:r>
          </a:p>
          <a:p>
            <a:pPr marL="0" indent="0">
              <a:buNone/>
            </a:pPr>
            <a:endParaRPr lang="en-NZ" dirty="0"/>
          </a:p>
          <a:p>
            <a:pPr marL="0" indent="0">
              <a:buNone/>
            </a:pPr>
            <a:endParaRPr lang="en-NZ" dirty="0"/>
          </a:p>
          <a:p>
            <a:pPr marL="0" indent="0">
              <a:buNone/>
            </a:pPr>
            <a:endParaRPr lang="en-NZ" dirty="0"/>
          </a:p>
          <a:p>
            <a:endParaRPr lang="en-NZ" dirty="0"/>
          </a:p>
        </p:txBody>
      </p:sp>
    </p:spTree>
    <p:extLst>
      <p:ext uri="{BB962C8B-B14F-4D97-AF65-F5344CB8AC3E}">
        <p14:creationId xmlns:p14="http://schemas.microsoft.com/office/powerpoint/2010/main" val="8812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9F93-4190-40C3-A7DA-1AAB6181A1C9}"/>
              </a:ext>
            </a:extLst>
          </p:cNvPr>
          <p:cNvSpPr>
            <a:spLocks noGrp="1"/>
          </p:cNvSpPr>
          <p:nvPr>
            <p:ph type="title"/>
          </p:nvPr>
        </p:nvSpPr>
        <p:spPr/>
        <p:txBody>
          <a:bodyPr/>
          <a:lstStyle/>
          <a:p>
            <a:r>
              <a:rPr lang="en-NZ" dirty="0"/>
              <a:t>Conservation and Youth in Marlborough</a:t>
            </a:r>
          </a:p>
        </p:txBody>
      </p:sp>
      <p:sp>
        <p:nvSpPr>
          <p:cNvPr id="3" name="Content Placeholder 2">
            <a:extLst>
              <a:ext uri="{FF2B5EF4-FFF2-40B4-BE49-F238E27FC236}">
                <a16:creationId xmlns:a16="http://schemas.microsoft.com/office/drawing/2014/main" id="{837EC037-6DBC-4052-A7DD-6AC09581357B}"/>
              </a:ext>
            </a:extLst>
          </p:cNvPr>
          <p:cNvSpPr>
            <a:spLocks noGrp="1"/>
          </p:cNvSpPr>
          <p:nvPr>
            <p:ph idx="1"/>
          </p:nvPr>
        </p:nvSpPr>
        <p:spPr/>
        <p:txBody>
          <a:bodyPr/>
          <a:lstStyle/>
          <a:p>
            <a:r>
              <a:rPr lang="en-NZ" dirty="0"/>
              <a:t>Marlborough Girls College have started discussion with us regarding how they can be more involved with GOS . 900 Students . </a:t>
            </a:r>
          </a:p>
          <a:p>
            <a:r>
              <a:rPr lang="en-NZ" dirty="0"/>
              <a:t>Queen Charlotte College are helping with TREE planting </a:t>
            </a:r>
          </a:p>
          <a:p>
            <a:r>
              <a:rPr lang="en-NZ" dirty="0"/>
              <a:t>GOS wants to engage with Youth in Marlborough </a:t>
            </a:r>
          </a:p>
          <a:p>
            <a:r>
              <a:rPr lang="en-NZ" dirty="0"/>
              <a:t>Group / School subscription Membership .$45 per year </a:t>
            </a:r>
          </a:p>
          <a:p>
            <a:r>
              <a:rPr lang="en-NZ" i="1" dirty="0"/>
              <a:t>Youth Guardians Material and Hectors Dolphin Teaching sent out </a:t>
            </a:r>
            <a:r>
              <a:rPr lang="en-NZ" dirty="0"/>
              <a:t> </a:t>
            </a:r>
          </a:p>
          <a:p>
            <a:r>
              <a:rPr lang="en-NZ" dirty="0"/>
              <a:t>We would like to have Youth on GOS Committee</a:t>
            </a:r>
          </a:p>
          <a:p>
            <a:r>
              <a:rPr lang="en-NZ" dirty="0"/>
              <a:t>Working together </a:t>
            </a:r>
            <a:r>
              <a:rPr lang="en-NZ" i="1" dirty="0"/>
              <a:t>To Save the Sounds for Future Generations </a:t>
            </a:r>
          </a:p>
          <a:p>
            <a:endParaRPr lang="en-NZ" dirty="0"/>
          </a:p>
          <a:p>
            <a:endParaRPr lang="en-NZ" dirty="0"/>
          </a:p>
        </p:txBody>
      </p:sp>
    </p:spTree>
    <p:extLst>
      <p:ext uri="{BB962C8B-B14F-4D97-AF65-F5344CB8AC3E}">
        <p14:creationId xmlns:p14="http://schemas.microsoft.com/office/powerpoint/2010/main" val="38331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07512-A41E-473C-B129-DA75489AFC35}"/>
              </a:ext>
            </a:extLst>
          </p:cNvPr>
          <p:cNvSpPr>
            <a:spLocks noGrp="1"/>
          </p:cNvSpPr>
          <p:nvPr>
            <p:ph type="title"/>
          </p:nvPr>
        </p:nvSpPr>
        <p:spPr/>
        <p:txBody>
          <a:bodyPr/>
          <a:lstStyle/>
          <a:p>
            <a:r>
              <a:rPr lang="en-NZ" dirty="0"/>
              <a:t>Team Work with Community</a:t>
            </a:r>
            <a:br>
              <a:rPr lang="en-NZ" dirty="0"/>
            </a:br>
            <a:endParaRPr lang="en-NZ" dirty="0"/>
          </a:p>
        </p:txBody>
      </p:sp>
      <p:sp>
        <p:nvSpPr>
          <p:cNvPr id="3" name="Content Placeholder 2">
            <a:extLst>
              <a:ext uri="{FF2B5EF4-FFF2-40B4-BE49-F238E27FC236}">
                <a16:creationId xmlns:a16="http://schemas.microsoft.com/office/drawing/2014/main" id="{B476F4EE-B893-4530-AE79-A7CB5013E613}"/>
              </a:ext>
            </a:extLst>
          </p:cNvPr>
          <p:cNvSpPr>
            <a:spLocks noGrp="1"/>
          </p:cNvSpPr>
          <p:nvPr>
            <p:ph idx="1"/>
          </p:nvPr>
        </p:nvSpPr>
        <p:spPr/>
        <p:txBody>
          <a:bodyPr>
            <a:normAutofit lnSpcReduction="10000"/>
          </a:bodyPr>
          <a:lstStyle/>
          <a:p>
            <a:r>
              <a:rPr lang="en-NZ" dirty="0"/>
              <a:t>Collaboration and working together is the way forward, for us and the community. </a:t>
            </a:r>
          </a:p>
          <a:p>
            <a:r>
              <a:rPr lang="en-NZ" dirty="0"/>
              <a:t>In 2020 we have worked alongside Marlborough District Council , Port Marlborough , Te Atiawa , Picton Clean Air Group ,Picton Harbour Master , Kiwi Rail on the issues of clean air. </a:t>
            </a:r>
          </a:p>
          <a:p>
            <a:r>
              <a:rPr lang="en-NZ" dirty="0"/>
              <a:t>IREX team from Kiwi Rail and the NEW Ferry development are engaged with us Peter Beech and I are presenting a RISK Based document to IREX team this month.</a:t>
            </a:r>
          </a:p>
          <a:p>
            <a:r>
              <a:rPr lang="en-NZ" dirty="0"/>
              <a:t>Marlborough Environmental Plan involvement has been through Bill Foster being involved with Marlborough Marine Futures, MMF. Bill and Clare Pinder have also been involved in the Submission process for the MEP and NZMS. </a:t>
            </a:r>
          </a:p>
          <a:p>
            <a:r>
              <a:rPr lang="en-NZ" dirty="0"/>
              <a:t>This will be ongoing as COVID has slowed the whole process.  </a:t>
            </a:r>
          </a:p>
          <a:p>
            <a:endParaRPr lang="en-NZ" dirty="0"/>
          </a:p>
        </p:txBody>
      </p:sp>
    </p:spTree>
    <p:extLst>
      <p:ext uri="{BB962C8B-B14F-4D97-AF65-F5344CB8AC3E}">
        <p14:creationId xmlns:p14="http://schemas.microsoft.com/office/powerpoint/2010/main" val="121495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37D1A-5BFC-41D4-8DC4-F2837B68459D}"/>
              </a:ext>
            </a:extLst>
          </p:cNvPr>
          <p:cNvSpPr>
            <a:spLocks noGrp="1"/>
          </p:cNvSpPr>
          <p:nvPr>
            <p:ph type="title"/>
          </p:nvPr>
        </p:nvSpPr>
        <p:spPr/>
        <p:txBody>
          <a:bodyPr/>
          <a:lstStyle/>
          <a:p>
            <a:r>
              <a:rPr lang="en-NZ" dirty="0"/>
              <a:t>Areas GOS involved in for 2020 </a:t>
            </a:r>
          </a:p>
        </p:txBody>
      </p:sp>
      <p:sp>
        <p:nvSpPr>
          <p:cNvPr id="3" name="Content Placeholder 2">
            <a:extLst>
              <a:ext uri="{FF2B5EF4-FFF2-40B4-BE49-F238E27FC236}">
                <a16:creationId xmlns:a16="http://schemas.microsoft.com/office/drawing/2014/main" id="{FE4274E8-C71C-4B67-BFD7-8A37C2DD83DB}"/>
              </a:ext>
            </a:extLst>
          </p:cNvPr>
          <p:cNvSpPr>
            <a:spLocks noGrp="1"/>
          </p:cNvSpPr>
          <p:nvPr>
            <p:ph idx="1"/>
          </p:nvPr>
        </p:nvSpPr>
        <p:spPr>
          <a:xfrm>
            <a:off x="677334" y="1543051"/>
            <a:ext cx="8596668" cy="4498312"/>
          </a:xfrm>
        </p:spPr>
        <p:txBody>
          <a:bodyPr>
            <a:normAutofit/>
          </a:bodyPr>
          <a:lstStyle/>
          <a:p>
            <a:r>
              <a:rPr lang="en-NZ" dirty="0"/>
              <a:t>Picton Clean Air Group – monitoring completed and stations removed 4</a:t>
            </a:r>
            <a:r>
              <a:rPr lang="en-NZ" baseline="30000" dirty="0"/>
              <a:t>th</a:t>
            </a:r>
            <a:r>
              <a:rPr lang="en-NZ" dirty="0"/>
              <a:t> September 2020. Now NIWA to write a report over next few months. </a:t>
            </a:r>
          </a:p>
          <a:p>
            <a:r>
              <a:rPr lang="en-NZ" dirty="0"/>
              <a:t>New Zealand King Salmon application for a large Farm to be placed in the Outer Marlborough Sounds . A Bottom Survey was conducted and sponsored to Friends of Nelson Haven. </a:t>
            </a:r>
          </a:p>
          <a:p>
            <a:r>
              <a:rPr lang="en-NZ" dirty="0"/>
              <a:t>Bill Foster was liaison with Sea Shepard to provide information about the large Farm application</a:t>
            </a:r>
          </a:p>
          <a:p>
            <a:r>
              <a:rPr lang="en-NZ" dirty="0"/>
              <a:t>Bill Foster and Clare Pinder both working on Marine Matters and MEP </a:t>
            </a:r>
          </a:p>
          <a:p>
            <a:r>
              <a:rPr lang="en-NZ" dirty="0"/>
              <a:t>Peter Beech and Paul working with KiwiRail </a:t>
            </a:r>
          </a:p>
          <a:p>
            <a:r>
              <a:rPr lang="en-NZ" dirty="0"/>
              <a:t>Mike working on Membership </a:t>
            </a:r>
          </a:p>
          <a:p>
            <a:pPr marL="0" indent="0">
              <a:buNone/>
            </a:pPr>
            <a:r>
              <a:rPr lang="en-NZ" dirty="0"/>
              <a:t> </a:t>
            </a:r>
          </a:p>
          <a:p>
            <a:endParaRPr lang="en-NZ" dirty="0"/>
          </a:p>
        </p:txBody>
      </p:sp>
    </p:spTree>
    <p:extLst>
      <p:ext uri="{BB962C8B-B14F-4D97-AF65-F5344CB8AC3E}">
        <p14:creationId xmlns:p14="http://schemas.microsoft.com/office/powerpoint/2010/main" val="134439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F9175-8A8B-41F6-A4A5-49CB4B894D6A}"/>
              </a:ext>
            </a:extLst>
          </p:cNvPr>
          <p:cNvSpPr>
            <a:spLocks noGrp="1"/>
          </p:cNvSpPr>
          <p:nvPr>
            <p:ph type="title"/>
          </p:nvPr>
        </p:nvSpPr>
        <p:spPr/>
        <p:txBody>
          <a:bodyPr/>
          <a:lstStyle/>
          <a:p>
            <a:r>
              <a:rPr lang="en-NZ" dirty="0" err="1"/>
              <a:t>Totaras</a:t>
            </a:r>
            <a:r>
              <a:rPr lang="en-NZ" dirty="0"/>
              <a:t> for </a:t>
            </a:r>
            <a:r>
              <a:rPr lang="en-NZ" dirty="0" err="1"/>
              <a:t>Totaranui</a:t>
            </a:r>
            <a:r>
              <a:rPr lang="en-NZ" dirty="0"/>
              <a:t>  </a:t>
            </a:r>
          </a:p>
        </p:txBody>
      </p:sp>
      <p:pic>
        <p:nvPicPr>
          <p:cNvPr id="4" name="Content Placeholder 3" descr="A screenshot of a cell phone&#10;&#10;Description automatically generated">
            <a:extLst>
              <a:ext uri="{FF2B5EF4-FFF2-40B4-BE49-F238E27FC236}">
                <a16:creationId xmlns:a16="http://schemas.microsoft.com/office/drawing/2014/main" id="{900E3B2B-695F-4402-9759-75B0227F04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9890" y="2160588"/>
            <a:ext cx="8212257" cy="3881437"/>
          </a:xfrm>
        </p:spPr>
      </p:pic>
    </p:spTree>
    <p:extLst>
      <p:ext uri="{BB962C8B-B14F-4D97-AF65-F5344CB8AC3E}">
        <p14:creationId xmlns:p14="http://schemas.microsoft.com/office/powerpoint/2010/main" val="3872625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A7C8-2869-4F5B-B0C7-6AA171633C21}"/>
              </a:ext>
            </a:extLst>
          </p:cNvPr>
          <p:cNvSpPr>
            <a:spLocks noGrp="1"/>
          </p:cNvSpPr>
          <p:nvPr>
            <p:ph type="title"/>
          </p:nvPr>
        </p:nvSpPr>
        <p:spPr/>
        <p:txBody>
          <a:bodyPr/>
          <a:lstStyle/>
          <a:p>
            <a:r>
              <a:rPr lang="en-NZ" dirty="0" err="1"/>
              <a:t>Totaras</a:t>
            </a:r>
            <a:r>
              <a:rPr lang="en-NZ" dirty="0"/>
              <a:t> for </a:t>
            </a:r>
            <a:r>
              <a:rPr lang="en-NZ" dirty="0" err="1"/>
              <a:t>Totaranui</a:t>
            </a:r>
            <a:r>
              <a:rPr lang="en-NZ" dirty="0"/>
              <a:t>- 745 Trees </a:t>
            </a:r>
            <a:br>
              <a:rPr lang="en-NZ" dirty="0"/>
            </a:br>
            <a:r>
              <a:rPr lang="en-NZ" dirty="0"/>
              <a:t>  </a:t>
            </a:r>
          </a:p>
        </p:txBody>
      </p:sp>
      <p:sp>
        <p:nvSpPr>
          <p:cNvPr id="3" name="Content Placeholder 2">
            <a:extLst>
              <a:ext uri="{FF2B5EF4-FFF2-40B4-BE49-F238E27FC236}">
                <a16:creationId xmlns:a16="http://schemas.microsoft.com/office/drawing/2014/main" id="{D1D7CCE5-5992-4E73-BF31-BE3A139EDFCC}"/>
              </a:ext>
            </a:extLst>
          </p:cNvPr>
          <p:cNvSpPr>
            <a:spLocks noGrp="1"/>
          </p:cNvSpPr>
          <p:nvPr>
            <p:ph idx="1"/>
          </p:nvPr>
        </p:nvSpPr>
        <p:spPr>
          <a:xfrm>
            <a:off x="677334" y="1543050"/>
            <a:ext cx="8596668" cy="4498313"/>
          </a:xfrm>
        </p:spPr>
        <p:txBody>
          <a:bodyPr>
            <a:normAutofit/>
          </a:bodyPr>
          <a:lstStyle/>
          <a:p>
            <a:pPr marL="0" indent="0">
              <a:buNone/>
            </a:pPr>
            <a:endParaRPr lang="en-NZ" dirty="0"/>
          </a:p>
          <a:p>
            <a:r>
              <a:rPr lang="en-NZ" dirty="0"/>
              <a:t>We have now 3 properties in the outer Sounds to plant trees on .</a:t>
            </a:r>
          </a:p>
          <a:p>
            <a:r>
              <a:rPr lang="en-NZ" dirty="0"/>
              <a:t>The Planting areas are , Resolution Bay – </a:t>
            </a:r>
            <a:r>
              <a:rPr lang="en-NZ" dirty="0" err="1"/>
              <a:t>Podmores</a:t>
            </a:r>
            <a:r>
              <a:rPr lang="en-NZ" dirty="0"/>
              <a:t> </a:t>
            </a:r>
            <a:r>
              <a:rPr lang="en-NZ" dirty="0" err="1"/>
              <a:t>Proerty</a:t>
            </a:r>
            <a:r>
              <a:rPr lang="en-NZ" dirty="0"/>
              <a:t> -2020</a:t>
            </a:r>
          </a:p>
          <a:p>
            <a:r>
              <a:rPr lang="en-NZ" dirty="0"/>
              <a:t>Te </a:t>
            </a:r>
            <a:r>
              <a:rPr lang="en-NZ" dirty="0" err="1"/>
              <a:t>Ipapakereru</a:t>
            </a:r>
            <a:r>
              <a:rPr lang="en-NZ" dirty="0"/>
              <a:t> Bay ( Hectors </a:t>
            </a:r>
            <a:r>
              <a:rPr lang="en-NZ" dirty="0" err="1"/>
              <a:t>Berthign</a:t>
            </a:r>
            <a:r>
              <a:rPr lang="en-NZ" dirty="0"/>
              <a:t> Bay ) – 2020/ 2021 </a:t>
            </a:r>
          </a:p>
          <a:p>
            <a:r>
              <a:rPr lang="en-NZ" dirty="0"/>
              <a:t>Marlborough Sounds Restoration Trust – </a:t>
            </a:r>
            <a:r>
              <a:rPr lang="en-NZ" dirty="0" err="1"/>
              <a:t>Wharehunga</a:t>
            </a:r>
            <a:r>
              <a:rPr lang="en-NZ" dirty="0"/>
              <a:t> bay -2021</a:t>
            </a:r>
          </a:p>
          <a:p>
            <a:r>
              <a:rPr lang="en-NZ" dirty="0"/>
              <a:t>Jobs for Nature funding for 4 full time employees, DOC , MDC.</a:t>
            </a:r>
          </a:p>
          <a:p>
            <a:r>
              <a:rPr lang="en-NZ" dirty="0"/>
              <a:t>Marine Protected Area – local IWI / Landowners / Council </a:t>
            </a:r>
          </a:p>
          <a:p>
            <a:r>
              <a:rPr lang="en-NZ" dirty="0"/>
              <a:t>Hectors Dolphins affected by sedimentation Science being conducted by Danny Spencer , Miranda Van De Linde . </a:t>
            </a:r>
          </a:p>
          <a:p>
            <a:r>
              <a:rPr lang="en-NZ" dirty="0"/>
              <a:t>Marine Mammals Data Base from 1992 to 2020- 4500+ Sightings.</a:t>
            </a:r>
          </a:p>
          <a:p>
            <a:endParaRPr lang="en-NZ" dirty="0"/>
          </a:p>
        </p:txBody>
      </p:sp>
    </p:spTree>
    <p:extLst>
      <p:ext uri="{BB962C8B-B14F-4D97-AF65-F5344CB8AC3E}">
        <p14:creationId xmlns:p14="http://schemas.microsoft.com/office/powerpoint/2010/main" val="666968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F3AC-D236-412E-B0E4-5DC2AE472DE6}"/>
              </a:ext>
            </a:extLst>
          </p:cNvPr>
          <p:cNvSpPr>
            <a:spLocks noGrp="1"/>
          </p:cNvSpPr>
          <p:nvPr>
            <p:ph type="title"/>
          </p:nvPr>
        </p:nvSpPr>
        <p:spPr/>
        <p:txBody>
          <a:bodyPr>
            <a:normAutofit fontScale="90000"/>
          </a:bodyPr>
          <a:lstStyle/>
          <a:p>
            <a:r>
              <a:rPr lang="en-NZ" dirty="0" err="1">
                <a:hlinkClick r:id="rId2"/>
              </a:rPr>
              <a:t>Totaras</a:t>
            </a:r>
            <a:r>
              <a:rPr lang="en-NZ" dirty="0">
                <a:hlinkClick r:id="rId2"/>
              </a:rPr>
              <a:t> for </a:t>
            </a:r>
            <a:r>
              <a:rPr lang="en-NZ" dirty="0" err="1">
                <a:hlinkClick r:id="rId2"/>
              </a:rPr>
              <a:t>Totaranui</a:t>
            </a:r>
            <a:r>
              <a:rPr lang="en-NZ" dirty="0">
                <a:hlinkClick r:id="rId2"/>
              </a:rPr>
              <a:t> Project </a:t>
            </a:r>
            <a:br>
              <a:rPr lang="en-NZ" dirty="0">
                <a:hlinkClick r:id="rId2"/>
              </a:rPr>
            </a:br>
            <a:r>
              <a:rPr lang="en-NZ" dirty="0">
                <a:hlinkClick r:id="rId2"/>
              </a:rPr>
              <a:t>https://www.totarasfortotaranui.org.nz/</a:t>
            </a:r>
            <a:br>
              <a:rPr lang="en-NZ" dirty="0"/>
            </a:br>
            <a:endParaRPr lang="en-NZ" dirty="0"/>
          </a:p>
        </p:txBody>
      </p:sp>
      <p:pic>
        <p:nvPicPr>
          <p:cNvPr id="5" name="Content Placeholder 4">
            <a:extLst>
              <a:ext uri="{FF2B5EF4-FFF2-40B4-BE49-F238E27FC236}">
                <a16:creationId xmlns:a16="http://schemas.microsoft.com/office/drawing/2014/main" id="{96954EA3-6B55-4B69-A179-5F398B08781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09897" y="1930400"/>
            <a:ext cx="7759337" cy="4318000"/>
          </a:xfrm>
        </p:spPr>
      </p:pic>
    </p:spTree>
    <p:extLst>
      <p:ext uri="{BB962C8B-B14F-4D97-AF65-F5344CB8AC3E}">
        <p14:creationId xmlns:p14="http://schemas.microsoft.com/office/powerpoint/2010/main" val="7981563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1618</TotalTime>
  <Words>1317</Words>
  <Application>Microsoft Office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Monotype Corsiva</vt:lpstr>
      <vt:lpstr>Trebuchet MS</vt:lpstr>
      <vt:lpstr>Wingdings 3</vt:lpstr>
      <vt:lpstr>Facet</vt:lpstr>
      <vt:lpstr>Guardians of the Sounds </vt:lpstr>
      <vt:lpstr>Welcome , Kia Ora to all </vt:lpstr>
      <vt:lpstr>Special thanks for Support  </vt:lpstr>
      <vt:lpstr>Conservation and Youth in Marlborough</vt:lpstr>
      <vt:lpstr>Team Work with Community </vt:lpstr>
      <vt:lpstr>Areas GOS involved in for 2020 </vt:lpstr>
      <vt:lpstr>Totaras for Totaranui  </vt:lpstr>
      <vt:lpstr>Totaras for Totaranui- 745 Trees    </vt:lpstr>
      <vt:lpstr>Totaras for Totaranui Project  https://www.totarasfortotaranui.org.nz/ </vt:lpstr>
      <vt:lpstr>HELP Needed for 2020 in Project </vt:lpstr>
      <vt:lpstr>New Zealand King Salmon – Clare Pinder</vt:lpstr>
      <vt:lpstr>New Zealand King Salmon</vt:lpstr>
      <vt:lpstr>Forestry in the Sounds . MEP. </vt:lpstr>
      <vt:lpstr>Other Issues </vt:lpstr>
      <vt:lpstr>How can you help ! </vt:lpstr>
      <vt:lpstr>Remember our 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Guardians of the Sounds</dc:title>
  <dc:creator>Paul Keating</dc:creator>
  <cp:lastModifiedBy>Paul Keating</cp:lastModifiedBy>
  <cp:revision>4</cp:revision>
  <cp:lastPrinted>2019-09-27T03:50:23Z</cp:lastPrinted>
  <dcterms:created xsi:type="dcterms:W3CDTF">2018-05-31T02:02:57Z</dcterms:created>
  <dcterms:modified xsi:type="dcterms:W3CDTF">2020-12-21T22:36:12Z</dcterms:modified>
</cp:coreProperties>
</file>